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Source Code Pro"/>
      <p:regular r:id="rId30"/>
      <p:bold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A516F00-EC72-43F9-85D8-D4DFD1F480EB}">
  <a:tblStyle styleId="{1A516F00-EC72-43F9-85D8-D4DFD1F480E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09143F0-5A9D-4C27-B89F-3D62D971F1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D34DA6F-2ACA-4E42-8877-1DF579AB55D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Oswald-bold.fntdata"/><Relationship Id="rId10" Type="http://schemas.openxmlformats.org/officeDocument/2006/relationships/slide" Target="slides/slide5.xml"/><Relationship Id="rId32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Christina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Roger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Kelly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Kelly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Processing power- tensorflow requirement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Roger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Explain in less than 5 slides any technical, social or other background necessary for a person to understand your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–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Explain any terminology or acronyms used.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Slide 1: Sensors?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Slide 2: Slam?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Slide 3: Machine Learning?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Slide 4: Previous Devices?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Roger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Roger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Roger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/>
              <a:t>Raschka, Sebastian. “Machine Learning FAQ.” </a:t>
            </a:r>
            <a:r>
              <a:rPr i="1" lang="en" sz="1050"/>
              <a:t>Sebastian Raschka's Website</a:t>
            </a:r>
            <a:r>
              <a:rPr lang="en" sz="1050"/>
              <a:t>, Sebastian Raschka, sebastianraschka.com/faq/docs/datascience-ml.html.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>
                <a:highlight>
                  <a:srgbClr val="F1F4F5"/>
                </a:highlight>
              </a:rPr>
              <a:t>Simultaneous Localization and Mapping (SLAM).” </a:t>
            </a:r>
            <a:r>
              <a:rPr i="1" lang="en" sz="1050">
                <a:highlight>
                  <a:srgbClr val="F1F4F5"/>
                </a:highlight>
              </a:rPr>
              <a:t>INIRM</a:t>
            </a:r>
            <a:r>
              <a:rPr lang="en" sz="1050">
                <a:highlight>
                  <a:srgbClr val="F1F4F5"/>
                </a:highlight>
              </a:rPr>
              <a:t>, INIRM, 2005, oldsite.inrim.it/ar2005/ar/va_slam_full.png.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Christina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Christina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Kelly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Kelly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0"/>
            </a:lvl1pPr>
            <a:lvl2pPr lvl="1">
              <a:spcBef>
                <a:spcPts val="0"/>
              </a:spcBef>
              <a:buSzPct val="100000"/>
              <a:defRPr sz="12000"/>
            </a:lvl2pPr>
            <a:lvl3pPr lvl="2">
              <a:spcBef>
                <a:spcPts val="0"/>
              </a:spcBef>
              <a:buSzPct val="100000"/>
              <a:defRPr sz="12000"/>
            </a:lvl3pPr>
            <a:lvl4pPr lvl="3">
              <a:spcBef>
                <a:spcPts val="0"/>
              </a:spcBef>
              <a:buSzPct val="100000"/>
              <a:defRPr sz="12000"/>
            </a:lvl4pPr>
            <a:lvl5pPr lvl="4">
              <a:spcBef>
                <a:spcPts val="0"/>
              </a:spcBef>
              <a:buSzPct val="100000"/>
              <a:defRPr sz="12000"/>
            </a:lvl5pPr>
            <a:lvl6pPr lvl="5">
              <a:spcBef>
                <a:spcPts val="0"/>
              </a:spcBef>
              <a:buSzPct val="100000"/>
              <a:defRPr sz="12000"/>
            </a:lvl6pPr>
            <a:lvl7pPr lvl="6">
              <a:spcBef>
                <a:spcPts val="0"/>
              </a:spcBef>
              <a:buSzPct val="100000"/>
              <a:defRPr sz="12000"/>
            </a:lvl7pPr>
            <a:lvl8pPr lvl="7">
              <a:spcBef>
                <a:spcPts val="0"/>
              </a:spcBef>
              <a:buSzPct val="100000"/>
              <a:defRPr sz="12000"/>
            </a:lvl8pPr>
            <a:lvl9pPr lvl="8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turtlebot.com/turtlebot2/" TargetMode="External"/><Relationship Id="rId4" Type="http://schemas.openxmlformats.org/officeDocument/2006/relationships/hyperlink" Target="http://turtlebot3.robotis.com/en/latest/" TargetMode="External"/><Relationship Id="rId11" Type="http://schemas.openxmlformats.org/officeDocument/2006/relationships/hyperlink" Target="http://archive.defense.gov/photos/newsphoto.aspx?newsphotoid=3225" TargetMode="External"/><Relationship Id="rId10" Type="http://schemas.openxmlformats.org/officeDocument/2006/relationships/hyperlink" Target="https://www.fireblast.com/maritime-fire-training/" TargetMode="External"/><Relationship Id="rId12" Type="http://schemas.openxmlformats.org/officeDocument/2006/relationships/hyperlink" Target="http://www.knightscope.com/gallery/#&amp;gid=1&amp;pid=10" TargetMode="External"/><Relationship Id="rId9" Type="http://schemas.openxmlformats.org/officeDocument/2006/relationships/hyperlink" Target="https://www.cnet.com/news/meet-amazons-busiest-employee-the-kiva-robot/" TargetMode="External"/><Relationship Id="rId5" Type="http://schemas.openxmlformats.org/officeDocument/2006/relationships/hyperlink" Target="http://www.xaxxon.com/" TargetMode="External"/><Relationship Id="rId6" Type="http://schemas.openxmlformats.org/officeDocument/2006/relationships/hyperlink" Target="https://sebastianraschka.com/faq/docs/datascience-ml.html" TargetMode="External"/><Relationship Id="rId7" Type="http://schemas.openxmlformats.org/officeDocument/2006/relationships/hyperlink" Target="http://oldsite.inrim.it/ar2005/ar/va_slam_full.png" TargetMode="External"/><Relationship Id="rId8" Type="http://schemas.openxmlformats.org/officeDocument/2006/relationships/hyperlink" Target="https://azerdark.wordpress.com/category/point-cloud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L3 Technologies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Multi-Robot SLAM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458300" y="3398250"/>
            <a:ext cx="6227400" cy="1260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Roger Kleinmann, Christina Maher,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Kelly Munyan, Max Panoff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175" y="3312389"/>
            <a:ext cx="1458300" cy="158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50" y="3373475"/>
            <a:ext cx="1458300" cy="14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272225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System Requirements - Functional</a:t>
            </a:r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60425" y="4170150"/>
            <a:ext cx="8923500" cy="84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The system should reduce the crew needed to inspect an area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/>
              <a:t>2D map sent and stored to human operator</a:t>
            </a:r>
          </a:p>
          <a:p>
            <a:pPr indent="-317500" lvl="1" marL="914400">
              <a:spcBef>
                <a:spcPts val="0"/>
              </a:spcBef>
              <a:buSzPct val="100000"/>
            </a:pPr>
            <a:r>
              <a:rPr lang="en"/>
              <a:t>Cognizant of environment - identify objects of interest, avoid collisions</a:t>
            </a:r>
          </a:p>
        </p:txBody>
      </p:sp>
      <p:graphicFrame>
        <p:nvGraphicFramePr>
          <p:cNvPr id="134" name="Shape 134"/>
          <p:cNvGraphicFramePr/>
          <p:nvPr/>
        </p:nvGraphicFramePr>
        <p:xfrm>
          <a:off x="602350" y="1005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{1A516F00-EC72-43F9-85D8-D4DFD1F480EB}</a:tableStyleId>
              </a:tblPr>
              <a:tblGrid>
                <a:gridCol w="758650"/>
                <a:gridCol w="6725725"/>
                <a:gridCol w="454900"/>
              </a:tblGrid>
              <a:tr h="367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Requirement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Imp.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SYS1.1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able to autonomously generate a 2D map of its environment.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SYS1.2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capable of detecting objects of interest.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SYS1.3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able to monitor and inspect the internal areas of a ship.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SYS1.4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able to alert a human operator.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SYS1.5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composed of a network of robots.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SYS1.5.1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allow the robots to communicate together to merge the individual maps to a single, consistent, accurate map.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3777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SYS1.5.2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allow each individual robot to recognize other robots and adjust the path accordingly.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SYS1.6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recognize critical regions of the environment.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SYS1.7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able to autonomously avoid all obstacles.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SYS1.8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allow for a human override for task selection.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26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SYS1.9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allow for use of software and hardware integrated together.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9525" marB="9525" marR="9525" marL="9525">
                    <a:lnL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6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System Requirements - Non-Functional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3789950"/>
            <a:ext cx="8520600" cy="538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</a:pPr>
            <a:r>
              <a:rPr lang="en" sz="1600"/>
              <a:t>The system should be user friendly by being both safe and easy to operate</a:t>
            </a:r>
          </a:p>
          <a:p>
            <a:pPr indent="-330200" lvl="1" marL="914400" rtl="0">
              <a:spcBef>
                <a:spcPts val="0"/>
              </a:spcBef>
              <a:buSzPct val="100000"/>
            </a:pPr>
            <a:r>
              <a:rPr lang="en" sz="1600"/>
              <a:t>Provide information directly to the human operator </a:t>
            </a:r>
          </a:p>
          <a:p>
            <a:pPr indent="-330200" lvl="1" marL="914400">
              <a:spcBef>
                <a:spcPts val="0"/>
              </a:spcBef>
              <a:buSzPct val="100000"/>
            </a:pPr>
            <a:r>
              <a:rPr lang="en" sz="1600"/>
              <a:t>Safe for contact with humans and the environment</a:t>
            </a:r>
          </a:p>
        </p:txBody>
      </p:sp>
      <p:graphicFrame>
        <p:nvGraphicFramePr>
          <p:cNvPr id="141" name="Shape 141"/>
          <p:cNvGraphicFramePr/>
          <p:nvPr/>
        </p:nvGraphicFramePr>
        <p:xfrm>
          <a:off x="774025" y="138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{E09143F0-5A9D-4C27-B89F-3D62D971F110}</a:tableStyleId>
              </a:tblPr>
              <a:tblGrid>
                <a:gridCol w="941350"/>
                <a:gridCol w="5764350"/>
                <a:gridCol w="685700"/>
              </a:tblGrid>
              <a:tr h="23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ID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Requirement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Imp.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</a:tr>
              <a:tr h="47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SYS2.1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safe for human operators and humans in the environment.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</a:tr>
              <a:tr h="47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SYS2.1.1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not have a physical impact on the layout of the operating environment.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2</a:t>
                      </a:r>
                    </a:p>
                  </a:txBody>
                  <a:tcPr marT="0" marB="0" marR="0" marL="0" anchor="ctr"/>
                </a:tc>
              </a:tr>
              <a:tr h="23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SYS2.1.2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have sounds levels less than 80dB.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0" marB="0" marR="0" marL="0" anchor="ctr"/>
                </a:tc>
              </a:tr>
              <a:tr h="474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SYS2.2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be useable in a large operating environment with discrete areas.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1</a:t>
                      </a:r>
                    </a:p>
                  </a:txBody>
                  <a:tcPr marT="0" marB="0" marR="0" marL="0" anchor="ctr"/>
                </a:tc>
              </a:tr>
              <a:tr h="23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SYS2.3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The system shall provide map information to the human operator.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200"/>
                        <a:t>3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Hardware Requirements - Functional</a:t>
            </a:r>
          </a:p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3200050"/>
            <a:ext cx="8520600" cy="174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Some platforms are designed only for a LiDAR OR a 3D depth camera but not both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2D LiDAR will be used mostly for SLAM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3D depth camera will be used for object recognition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Image data is integral to object identification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Machine learning relies on image features</a:t>
            </a:r>
          </a:p>
        </p:txBody>
      </p:sp>
      <p:graphicFrame>
        <p:nvGraphicFramePr>
          <p:cNvPr id="148" name="Shape 148"/>
          <p:cNvGraphicFramePr/>
          <p:nvPr/>
        </p:nvGraphicFramePr>
        <p:xfrm>
          <a:off x="714150" y="139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{E09143F0-5A9D-4C27-B89F-3D62D971F110}</a:tableStyleId>
              </a:tblPr>
              <a:tblGrid>
                <a:gridCol w="983700"/>
                <a:gridCol w="6023675"/>
                <a:gridCol w="716525"/>
              </a:tblGrid>
              <a:tr h="2181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ID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Requirement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Imp.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</a:tr>
              <a:tr h="43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HDW3.1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be able to process data from multiple high demand sensor devices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</a:tr>
              <a:tr h="2181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HDW3.2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be able to sense objects from distances of at least 2m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0" marB="0" marR="0" marL="0" anchor="ctr"/>
                </a:tc>
              </a:tr>
              <a:tr h="2181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HDW3.3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have a mobile power supply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</a:tr>
              <a:tr h="4362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HDW3.4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relay information wirelessly to other detached hardware components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0" marB="0" marR="0" marL="0" anchor="ctr"/>
                </a:tc>
              </a:tr>
              <a:tr h="2181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HDW3.5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have a means of recording image data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 Hardware Requirements - Nonfunctional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3195100"/>
            <a:ext cx="8520600" cy="160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One hour of operation at 20 cm/s equates to 720m of travel per robot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Able to pace a 30m long room 24 times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Modifications would allow for aftermarket sensors and beacons</a:t>
            </a:r>
          </a:p>
          <a:p>
            <a:pPr indent="-317500" lvl="1" marL="914400">
              <a:spcBef>
                <a:spcPts val="0"/>
              </a:spcBef>
            </a:pPr>
            <a:r>
              <a:rPr lang="en"/>
              <a:t>Assists in robot identification and merging of 2D maps</a:t>
            </a:r>
          </a:p>
        </p:txBody>
      </p:sp>
      <p:graphicFrame>
        <p:nvGraphicFramePr>
          <p:cNvPr id="155" name="Shape 155"/>
          <p:cNvGraphicFramePr/>
          <p:nvPr/>
        </p:nvGraphicFramePr>
        <p:xfrm>
          <a:off x="645475" y="139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{E09143F0-5A9D-4C27-B89F-3D62D971F110}</a:tableStyleId>
              </a:tblPr>
              <a:tblGrid>
                <a:gridCol w="996175"/>
                <a:gridCol w="6100000"/>
                <a:gridCol w="725600"/>
              </a:tblGrid>
              <a:tr h="220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ID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Requirement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Imp.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</a:tr>
              <a:tr h="224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HDW4.1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be able to travel at a top speed of at least 20 cm/s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0" marB="0" marR="0" marL="0" anchor="ctr"/>
                </a:tc>
              </a:tr>
              <a:tr h="232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HDW4.2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be able to run continuously for at least 1 hour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</a:tr>
              <a:tr h="2245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HDW4.3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be no more than 40cm in length in any direction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0" marB="0" marR="0" marL="0" anchor="ctr"/>
                </a:tc>
              </a:tr>
              <a:tr h="4405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HDW4.4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be modifiable for later addition of additional sensors and beacons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T="0" marB="0" marR="0" marL="0" anchor="ctr"/>
                </a:tc>
              </a:tr>
              <a:tr h="4405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HDW4.5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The hardware shall have the capacity to be used with a variety of navigation strategies in case pivoting is necessary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Software Requirements - Functional</a:t>
            </a:r>
          </a:p>
        </p:txBody>
      </p:sp>
      <p:graphicFrame>
        <p:nvGraphicFramePr>
          <p:cNvPr id="161" name="Shape 161"/>
          <p:cNvGraphicFramePr/>
          <p:nvPr/>
        </p:nvGraphicFramePr>
        <p:xfrm>
          <a:off x="942663" y="139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{DD34DA6F-2ACA-4E42-8877-1DF579AB55DA}</a:tableStyleId>
              </a:tblPr>
              <a:tblGrid>
                <a:gridCol w="813225"/>
                <a:gridCol w="5984175"/>
                <a:gridCol w="461250"/>
              </a:tblGrid>
              <a:tr h="181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ID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Requirement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Imp.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gather data from its surroundings at a sufficiently high rate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SFW5.1.1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gather 2D LiDAR data at a rate of at least 10Hz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SFW5.1.2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gather data from the camera at a rate of at least 30 Hz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1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be able to create, support, and modify a map of the System’s surroundings 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SFW5.2.1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be able to integrate 2D LiDAR data into this map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SFW5.2.2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be able to integrate data from a point cloud into this map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62" name="Shape 162"/>
          <p:cNvSpPr txBox="1"/>
          <p:nvPr/>
        </p:nvSpPr>
        <p:spPr>
          <a:xfrm>
            <a:off x="191575" y="3103350"/>
            <a:ext cx="8520600" cy="17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software must support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appropriate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refresh rates 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This prevents aliasing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Also ensures that model quickly changes to changes in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environment, including robot movement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Simply collecting data is insufficient, the software must allow: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Real time modification the map, from multiple sources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Visualization of the map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Indicate areas of interest on the map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Software Requirements - Functional</a:t>
            </a:r>
          </a:p>
        </p:txBody>
      </p:sp>
      <p:graphicFrame>
        <p:nvGraphicFramePr>
          <p:cNvPr id="168" name="Shape 168"/>
          <p:cNvGraphicFramePr/>
          <p:nvPr/>
        </p:nvGraphicFramePr>
        <p:xfrm>
          <a:off x="942663" y="139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{DD34DA6F-2ACA-4E42-8877-1DF579AB55DA}</a:tableStyleId>
              </a:tblPr>
              <a:tblGrid>
                <a:gridCol w="813225"/>
                <a:gridCol w="5984175"/>
                <a:gridCol w="461250"/>
              </a:tblGrid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ID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Requirement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Imp.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allow communication between different instances and users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3632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SFW5.4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be able to identify a wide variety of objects and alert a user if one shows up on the camera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389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SFW5.5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support a Graphical User Interface which displays the current map and allows user interaction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69" name="Shape 169"/>
          <p:cNvSpPr txBox="1"/>
          <p:nvPr/>
        </p:nvSpPr>
        <p:spPr>
          <a:xfrm>
            <a:off x="311700" y="2701050"/>
            <a:ext cx="78897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This system should also allow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users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to see what each of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its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members see: 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lidar data from each robot, 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Remote viewing of the camera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The system should also be able to use the depth camera to detect objects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For this project it will be under stable moderate lighting</a:t>
            </a:r>
          </a:p>
          <a:p>
            <a:pPr indent="-228600" lvl="0" marL="457200" rtl="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Use existing libraries to train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Design Software Requirements - Non Functional</a:t>
            </a:r>
          </a:p>
        </p:txBody>
      </p:sp>
      <p:graphicFrame>
        <p:nvGraphicFramePr>
          <p:cNvPr id="175" name="Shape 175"/>
          <p:cNvGraphicFramePr/>
          <p:nvPr/>
        </p:nvGraphicFramePr>
        <p:xfrm>
          <a:off x="574688" y="1889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{DD34DA6F-2ACA-4E42-8877-1DF579AB55DA}</a:tableStyleId>
              </a:tblPr>
              <a:tblGrid>
                <a:gridCol w="813225"/>
                <a:gridCol w="5984175"/>
                <a:gridCol w="461250"/>
              </a:tblGrid>
              <a:tr h="181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ID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Requirement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Imp.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SFW6.1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be capable of emergency shutdown from a user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SFW6.2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software shall have basic security, a password to access the network the platforms are on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00"/>
                    </a:solidFill>
                  </a:tcPr>
                </a:tc>
              </a:tr>
              <a:tr h="2336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SFW6.3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The code shall be well documented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0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76" name="Shape 176"/>
          <p:cNvSpPr txBox="1"/>
          <p:nvPr/>
        </p:nvSpPr>
        <p:spPr>
          <a:xfrm>
            <a:off x="443225" y="3179975"/>
            <a:ext cx="75216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This system will make use of a local network</a:t>
            </a:r>
          </a:p>
          <a:p>
            <a:pPr indent="-228600" lvl="0" marL="457200">
              <a:spcBef>
                <a:spcPts val="0"/>
              </a:spcBef>
              <a:buFont typeface="Source Code Pro"/>
              <a:buChar char="●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Password to connect, ensures only authorized 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access</a:t>
            </a: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Assumptions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259300"/>
            <a:ext cx="6405900" cy="3309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Assumptions and Support Systems: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Any ship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Initial design to be used on level ground</a:t>
            </a:r>
          </a:p>
          <a:p>
            <a:pPr indent="-317500" lvl="1" marL="9144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Alpha and beta prototypes not expected to surpass boundary of doorway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Robots communicate using routers on individual robots in absence of wireless connection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Mapping achieved by 2D LiDAR and/or 3D depth cameras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At least one human operator will monitor the system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9168" r="22362" t="0"/>
          <a:stretch/>
        </p:blipFill>
        <p:spPr>
          <a:xfrm>
            <a:off x="6757725" y="1473875"/>
            <a:ext cx="2245900" cy="219575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7559825" y="3669625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(8)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Constraints: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Cost: $5,000+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Size: shorter than 40cm in any direction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Weight: &lt; 3 kg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Processing</a:t>
            </a:r>
            <a:r>
              <a:rPr lang="en"/>
              <a:t> Power: GPU with CUDA compute 3.0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Battery Life: at least 1 hour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Timeline: ~7 months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Development - Considerations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11700" y="1468825"/>
            <a:ext cx="8520600" cy="34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Cost is a limiting factor regarding number of robots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Most platforms cost $500-$2,500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More expensive models immediately not considered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Platforms with immediate SLAM capabilities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SLAM and machine learning require extensive development time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Must be up and running fast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Processing capacity drastically limits performance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HLS-LFCD2 samples at 1.8kHz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Intel Realsense R200 from 30FPS &amp; 320x240 up to 60FPS &amp; 480x360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/>
              <a:t>Platforms should be flexible to multiple navigation strategies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Background - Sensors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311700" y="1487975"/>
            <a:ext cx="43641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Lidar 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</a:pPr>
            <a:r>
              <a:rPr lang="en"/>
              <a:t>Uses light to </a:t>
            </a:r>
            <a:r>
              <a:rPr lang="en"/>
              <a:t>determine</a:t>
            </a:r>
            <a:r>
              <a:rPr lang="en"/>
              <a:t> ranges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 </a:t>
            </a:r>
            <a:r>
              <a:rPr lang="en" sz="1400"/>
              <a:t>different</a:t>
            </a:r>
            <a:r>
              <a:rPr lang="en" sz="1400"/>
              <a:t> angles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</a:pPr>
            <a:r>
              <a:rPr lang="en"/>
              <a:t>Uses this to build a model of </a:t>
            </a:r>
          </a:p>
          <a:p>
            <a:pPr indent="45720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surroundings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Depth Camera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Build</a:t>
            </a:r>
            <a:r>
              <a:rPr lang="en"/>
              <a:t>s</a:t>
            </a:r>
            <a:r>
              <a:rPr lang="en"/>
              <a:t> a point cloud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Color of each point as well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b="0" l="7898" r="13348" t="3437"/>
          <a:stretch/>
        </p:blipFill>
        <p:spPr>
          <a:xfrm>
            <a:off x="4604034" y="1086763"/>
            <a:ext cx="4404517" cy="29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6485438" y="4056750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(6)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Development - Platforms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11700" y="1468825"/>
            <a:ext cx="5037300" cy="34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</a:pPr>
            <a:r>
              <a:rPr lang="en"/>
              <a:t>Turtlebot 3 Waffle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$1,800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2D LiDAR &amp; depth camera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Turtlebot 3 Burger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$550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2D LiDAR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Turtlebot 2e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$1,900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Depth camera &amp; high capacity for modification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Oculus prime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$1,400</a:t>
            </a: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Depth camera</a:t>
            </a:r>
            <a:r>
              <a:rPr lang="en"/>
              <a:t> &amp; high mobility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699" y="2745123"/>
            <a:ext cx="1717251" cy="228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images/turtlebot3_models.png" id="204" name="Shape 204"/>
          <p:cNvPicPr preferRelativeResize="0"/>
          <p:nvPr/>
        </p:nvPicPr>
        <p:blipFill rotWithShape="1">
          <a:blip r:embed="rId4">
            <a:alphaModFix/>
          </a:blip>
          <a:srcRect b="0" l="0" r="67123" t="0"/>
          <a:stretch/>
        </p:blipFill>
        <p:spPr>
          <a:xfrm>
            <a:off x="7269450" y="329875"/>
            <a:ext cx="1486651" cy="2285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culus Prime SLAM Navigator with Orbbec Astra"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9950" y="2962379"/>
            <a:ext cx="1985475" cy="21956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_images/turtlebot3_models.png" id="206" name="Shape 206"/>
          <p:cNvPicPr preferRelativeResize="0"/>
          <p:nvPr/>
        </p:nvPicPr>
        <p:blipFill rotWithShape="1">
          <a:blip r:embed="rId4">
            <a:alphaModFix/>
          </a:blip>
          <a:srcRect b="0" l="38845" r="0" t="0"/>
          <a:stretch/>
        </p:blipFill>
        <p:spPr>
          <a:xfrm>
            <a:off x="4669225" y="704725"/>
            <a:ext cx="2274525" cy="18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6727950" y="521900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7140725" y="4664250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(3)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586350" y="4506375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(1)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Concept Selection</a:t>
            </a:r>
          </a:p>
        </p:txBody>
      </p:sp>
      <p:graphicFrame>
        <p:nvGraphicFramePr>
          <p:cNvPr id="215" name="Shape 215"/>
          <p:cNvGraphicFramePr/>
          <p:nvPr/>
        </p:nvGraphicFramePr>
        <p:xfrm>
          <a:off x="1111625" y="1270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{E09143F0-5A9D-4C27-B89F-3D62D971F110}</a:tableStyleId>
              </a:tblPr>
              <a:tblGrid>
                <a:gridCol w="939800"/>
                <a:gridCol w="520700"/>
                <a:gridCol w="482600"/>
                <a:gridCol w="838200"/>
                <a:gridCol w="558800"/>
                <a:gridCol w="838200"/>
                <a:gridCol w="546100"/>
                <a:gridCol w="787400"/>
                <a:gridCol w="571500"/>
                <a:gridCol w="774700"/>
              </a:tblGrid>
              <a:tr h="266700">
                <a:tc gridSpan="2" rowSpan="2"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rowSpan="2" hMerge="1"/>
                <a:tc gridSpan="8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Concepts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266700">
                <a:tc gridSpan="2" vMerge="1"/>
                <a:tc hMerge="1" v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Waffle (TurtleBot 3)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Burger (TurtleBot 3)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TurtleBot 2e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Oculus Prime</a:t>
                      </a:r>
                    </a:p>
                  </a:txBody>
                  <a:tcPr marT="0" marB="0" marR="0" marL="0" anchor="ctr">
                    <a:solidFill>
                      <a:srgbClr val="F3F3F3"/>
                    </a:solidFill>
                  </a:tcPr>
                </a:tc>
                <a:tc hMerge="1"/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Selection Criteria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Weight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Weighted Score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Weighted Score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Weighted Score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Rating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Weighted Score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Cost/quantity available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20%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Processing Capability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20%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1.4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Mobility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1.05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Capacity for Modification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10%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0.1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Sensors Provided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0.75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Portability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0.35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0.4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0.25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0.15</a:t>
                      </a:r>
                    </a:p>
                  </a:txBody>
                  <a:tcPr marT="0" marB="0" marR="0" marL="0" anchor="ctr"/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Sensor Accuracy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15%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8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1.2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7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1.05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</a:t>
                      </a:r>
                    </a:p>
                  </a:txBody>
                  <a:tcPr marT="0" marB="0" marR="0" marL="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0.9</a:t>
                      </a:r>
                    </a:p>
                  </a:txBody>
                  <a:tcPr marT="0" marB="0" marR="0" marL="0" anchor="ctr"/>
                </a:tc>
              </a:tr>
              <a:tr h="250700">
                <a:tc gridSpan="2"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Total Score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6.95</a:t>
                      </a:r>
                    </a:p>
                  </a:txBody>
                  <a:tcPr marT="0" marB="0" marR="0" marL="0" anchor="ctr">
                    <a:solidFill>
                      <a:srgbClr val="FFFF00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6.05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5.35</a:t>
                      </a:r>
                    </a:p>
                  </a:txBody>
                  <a:tcPr marT="0" marB="0" marR="0" marL="0" anchor="ctr"/>
                </a:tc>
                <a:tc hMerge="1"/>
              </a:tr>
              <a:tr h="2270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Rank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1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2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4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3</a:t>
                      </a:r>
                    </a:p>
                  </a:txBody>
                  <a:tcPr marT="0" marB="0" marR="0" marL="0" anchor="ctr"/>
                </a:tc>
                <a:tc hMerge="1"/>
              </a:tr>
              <a:tr h="228600">
                <a:tc gridSpan="2"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" sz="1100"/>
                        <a:t>Status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Develop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Reject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Reject</a:t>
                      </a:r>
                    </a:p>
                  </a:txBody>
                  <a:tcPr marT="0" marB="0" marR="0" marL="0" anchor="ctr"/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/>
                        <a:t>Reject</a:t>
                      </a:r>
                    </a:p>
                  </a:txBody>
                  <a:tcPr marT="0" marB="0" marR="0" marL="0" anchor="ctr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Strategy Considerations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468825"/>
            <a:ext cx="4947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Level of manual control to be implemented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How the system should be initialized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Level of environmental instrumentation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Sensing modes for localization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Centralized or decentralized decision making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Robot hierarchy</a:t>
            </a: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100" y="1585125"/>
            <a:ext cx="3691350" cy="20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6828925" y="3662950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(7)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Resources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http://www.turtlebot.com/turtlebot2/</a:t>
            </a:r>
            <a:r>
              <a:rPr lang="en" sz="1400"/>
              <a:t> </a:t>
            </a:r>
          </a:p>
          <a:p>
            <a: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http://turtlebot3.robotis.com/en/latest/</a:t>
            </a:r>
            <a:r>
              <a:rPr lang="en" sz="1400"/>
              <a:t>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http://www.xaxxon.com/</a:t>
            </a:r>
            <a:r>
              <a:rPr lang="en" sz="1400"/>
              <a:t>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https://sebastianraschka.com/faq/docs/datascience-ml.html</a:t>
            </a:r>
            <a:r>
              <a:rPr lang="en" sz="1400">
                <a:solidFill>
                  <a:srgbClr val="000000"/>
                </a:solidFill>
              </a:rPr>
              <a:t> (broken link)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http://oldsite.inrim.it/ar2005/ar/va_slam_full.png</a:t>
            </a:r>
            <a:r>
              <a:rPr lang="en" sz="1400">
                <a:solidFill>
                  <a:srgbClr val="000000"/>
                </a:solidFill>
              </a:rPr>
              <a:t> (broken link)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https://azerdark.wordpress.com/category/point-cloud/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https://www.cnet.com/news/meet-amazons-busiest-employee-the-kiva-robot/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https://www.fireblast.com/maritime-fire-training/</a:t>
            </a:r>
            <a:r>
              <a:rPr lang="en" sz="1400">
                <a:solidFill>
                  <a:srgbClr val="000000"/>
                </a:solidFill>
              </a:rPr>
              <a:t> 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http://archive.defense.gov/photos/newsphoto.aspx?newsphotoid=3225</a:t>
            </a:r>
            <a:r>
              <a:rPr lang="en" sz="1400">
                <a:solidFill>
                  <a:srgbClr val="000000"/>
                </a:solidFill>
              </a:rPr>
              <a:t>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http://www.knightscope.com/gallery/#&amp;gid=1&amp;pid=10</a:t>
            </a:r>
            <a:r>
              <a:rPr lang="en" sz="1400">
                <a:solidFill>
                  <a:srgbClr val="000000"/>
                </a:solidFill>
              </a:rPr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 - </a:t>
            </a:r>
            <a:r>
              <a:rPr lang="en"/>
              <a:t>Machine Learning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Pattern identification 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No human input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Increased </a:t>
            </a:r>
            <a:r>
              <a:rPr lang="en"/>
              <a:t>efficiency</a:t>
            </a:r>
            <a:r>
              <a:rPr lang="en"/>
              <a:t> 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Used in numerous applications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Face recognition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Autonomous cars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246" y="1536412"/>
            <a:ext cx="3600300" cy="29647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6807850" y="4351425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(4)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 - </a:t>
            </a:r>
            <a:r>
              <a:rPr lang="en"/>
              <a:t>SLAM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468825"/>
            <a:ext cx="35478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Simultaneous Localization and Mapping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Creates </a:t>
            </a:r>
            <a:r>
              <a:rPr lang="en"/>
              <a:t>highly</a:t>
            </a:r>
            <a:r>
              <a:rPr lang="en"/>
              <a:t> accurate maps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Based only on local sensor data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Coordinate</a:t>
            </a:r>
            <a:r>
              <a:rPr lang="en"/>
              <a:t> based for easy syncing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812" y="1258400"/>
            <a:ext cx="5041438" cy="36185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4802600" y="4568725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(5)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 - </a:t>
            </a:r>
            <a:r>
              <a:rPr lang="en"/>
              <a:t>Current State of the Art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FAST System, very detailed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"/>
              <a:t>	Lidar usage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</a:pPr>
            <a:r>
              <a:rPr lang="en"/>
              <a:t>KnightScope a multiple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system </a:t>
            </a:r>
            <a:r>
              <a:rPr lang="en"/>
              <a:t>specializing</a:t>
            </a:r>
            <a:r>
              <a:rPr lang="en"/>
              <a:t> in</a:t>
            </a:r>
          </a:p>
          <a:p>
            <a:pPr indent="457200"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200" y="1676400"/>
            <a:ext cx="4027099" cy="2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6497900" y="4361150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(10)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 Description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397525"/>
            <a:ext cx="8520600" cy="3486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As of present, several human resources are necessary for the inspection of naval vessels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Several possible solutions exist but several have downfalls such as: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A single robot system requires: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More time for inspection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A human operator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A multiple teleoperated system requires: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Multiple human operators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Eliminates purpose of system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975" y="2729175"/>
            <a:ext cx="2689049" cy="179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7061650" y="4521875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(9)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Scope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</a:pPr>
            <a:r>
              <a:rPr lang="en"/>
              <a:t>Autonomous Multi-Robot System capable of: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Integrating 3 individual robots to work as one system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Merging 2D LiDAR maps of ship environment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Identifying and classifying objects of interest 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User input</a:t>
            </a:r>
          </a:p>
          <a:p>
            <a:pPr indent="-317500" lvl="2" marL="1371600" rtl="0">
              <a:spcBef>
                <a:spcPts val="0"/>
              </a:spcBef>
            </a:pPr>
            <a:r>
              <a:rPr lang="en"/>
              <a:t>Machine Learning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Using 3D depth camera for higher quality images</a:t>
            </a:r>
          </a:p>
          <a:p>
            <a:pPr indent="-317500" lvl="1" marL="914400" rtl="0">
              <a:spcBef>
                <a:spcPts val="0"/>
              </a:spcBef>
            </a:pPr>
            <a:r>
              <a:rPr lang="en"/>
              <a:t>Storing and sending data to remote user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Beginning Phase of Multi-Year Project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2378" y="2215825"/>
            <a:ext cx="2359926" cy="2697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660375" y="4331900"/>
            <a:ext cx="6417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(2)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Stakeholders and Perspective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468825"/>
            <a:ext cx="6675600" cy="30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Stakeholders: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L3 Technologies Communication Systems-East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Users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Students and Staff of ME 423-X2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Future Senior Design Groups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Production Staff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Maintenance and Service Staff</a:t>
            </a:r>
          </a:p>
          <a:p>
            <a:pPr indent="-342900" lvl="0" marL="457200">
              <a:spcBef>
                <a:spcPts val="0"/>
              </a:spcBef>
            </a:pPr>
            <a:r>
              <a:rPr lang="en"/>
              <a:t>Legal Department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550" y="2933725"/>
            <a:ext cx="1851900" cy="18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312" y="936175"/>
            <a:ext cx="1664375" cy="179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Primary </a:t>
            </a:r>
            <a:r>
              <a:rPr lang="en"/>
              <a:t>Needs and Intent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240225"/>
            <a:ext cx="8520600" cy="382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Primary Needs</a:t>
            </a:r>
            <a:r>
              <a:rPr lang="en"/>
              <a:t>: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Monitor and inspect the internal areas of a ship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Autonomously generate a 2D map of its environment and send to the human operator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Communicate &amp; merge data with multiple robots within the network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Detect objects of interest and avoid obstacles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Communicate with human operator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Operate safely</a:t>
            </a:r>
          </a:p>
          <a:p>
            <a:pPr indent="-342900" lvl="0" marL="457200" rtl="0">
              <a:spcBef>
                <a:spcPts val="0"/>
              </a:spcBef>
            </a:pPr>
            <a:r>
              <a:rPr lang="en"/>
              <a:t>Marketable &amp; profitable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